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24" r:id="rId4"/>
  </p:sldMasterIdLst>
  <p:notesMasterIdLst>
    <p:notesMasterId r:id="rId15"/>
  </p:notesMasterIdLst>
  <p:handoutMasterIdLst>
    <p:handoutMasterId r:id="rId16"/>
  </p:handoutMasterIdLst>
  <p:sldIdLst>
    <p:sldId id="261" r:id="rId5"/>
    <p:sldId id="256" r:id="rId6"/>
    <p:sldId id="262" r:id="rId7"/>
    <p:sldId id="263" r:id="rId8"/>
    <p:sldId id="260" r:id="rId9"/>
    <p:sldId id="264" r:id="rId10"/>
    <p:sldId id="265" r:id="rId11"/>
    <p:sldId id="267" r:id="rId12"/>
    <p:sldId id="266" r:id="rId13"/>
    <p:sldId id="268" r:id="rId14"/>
  </p:sldIdLst>
  <p:sldSz cx="12192000" cy="6858000"/>
  <p:notesSz cx="7315200" cy="9601200"/>
  <p:embeddedFontLst>
    <p:embeddedFont>
      <p:font typeface="Futura Bk BT" panose="020B0502020204020303" pitchFamily="34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m Dieter" initials="JD" lastIdx="1" clrIdx="0">
    <p:extLst>
      <p:ext uri="{19B8F6BF-5375-455C-9EA6-DF929625EA0E}">
        <p15:presenceInfo xmlns:p15="http://schemas.microsoft.com/office/powerpoint/2012/main" userId="S::jimdieter2_gmail.com#ext#@konnectprime.com::17b4da2b-590f-411d-8273-41fb959fb95f" providerId="AD"/>
      </p:ext>
    </p:extLst>
  </p:cmAuthor>
  <p:cmAuthor id="2" name="Richard uytdewilligen" initials="Ru" lastIdx="66" clrIdx="1">
    <p:extLst>
      <p:ext uri="{19B8F6BF-5375-455C-9EA6-DF929625EA0E}">
        <p15:presenceInfo xmlns:p15="http://schemas.microsoft.com/office/powerpoint/2012/main" userId="S::richardu@konnectprime.com::12840ae1-1511-4cfa-84b4-220a037449b4" providerId="AD"/>
      </p:ext>
    </p:extLst>
  </p:cmAuthor>
  <p:cmAuthor id="3" name="Lindsay Ziegler" initials="LZ" lastIdx="48" clrIdx="2">
    <p:extLst>
      <p:ext uri="{19B8F6BF-5375-455C-9EA6-DF929625EA0E}">
        <p15:presenceInfo xmlns:p15="http://schemas.microsoft.com/office/powerpoint/2012/main" userId="Lindsay Ziegl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100"/>
    <a:srgbClr val="0070C0"/>
    <a:srgbClr val="1D80A3"/>
    <a:srgbClr val="9B0000"/>
    <a:srgbClr val="24BB69"/>
    <a:srgbClr val="8CDB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322" autoAdjust="0"/>
  </p:normalViewPr>
  <p:slideViewPr>
    <p:cSldViewPr snapToGrid="0">
      <p:cViewPr varScale="1">
        <p:scale>
          <a:sx n="63" d="100"/>
          <a:sy n="63" d="100"/>
        </p:scale>
        <p:origin x="1354" y="22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3848" y="2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1.fntdata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8"/>
            <a:ext cx="3381506" cy="2651156"/>
          </a:xfrm>
          <a:prstGeom prst="rect">
            <a:avLst/>
          </a:prstGeom>
        </p:spPr>
        <p:txBody>
          <a:bodyPr vert="horz" lIns="179835" tIns="89918" rIns="179835" bIns="89918" rtlCol="0"/>
          <a:lstStyle>
            <a:lvl1pPr algn="l">
              <a:defRPr sz="24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50234149"/>
            <a:ext cx="3381506" cy="2651150"/>
          </a:xfrm>
          <a:prstGeom prst="rect">
            <a:avLst/>
          </a:prstGeom>
        </p:spPr>
        <p:txBody>
          <a:bodyPr vert="horz" lIns="179835" tIns="89918" rIns="179835" bIns="89918" rtlCol="0" anchor="b"/>
          <a:lstStyle>
            <a:lvl1pPr algn="l">
              <a:defRPr sz="24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420085" y="50234149"/>
            <a:ext cx="3381506" cy="2651150"/>
          </a:xfrm>
          <a:prstGeom prst="rect">
            <a:avLst/>
          </a:prstGeom>
        </p:spPr>
        <p:txBody>
          <a:bodyPr vert="horz" lIns="179835" tIns="89918" rIns="179835" bIns="89918" rtlCol="0" anchor="b"/>
          <a:lstStyle>
            <a:lvl1pPr algn="r">
              <a:defRPr sz="2400"/>
            </a:lvl1pPr>
          </a:lstStyle>
          <a:p>
            <a:fld id="{6AF3E7E5-A0B7-480C-8C5F-35FAB5CF7C8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0503B9-148D-4C19-9B31-F9603057DC30}" type="datetimeFigureOut">
              <a:rPr lang="en-US" smtClean="0"/>
              <a:t>9/26/2024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0023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381248" cy="25641361"/>
          </a:xfrm>
          <a:prstGeom prst="rect">
            <a:avLst/>
          </a:prstGeom>
        </p:spPr>
        <p:txBody>
          <a:bodyPr vert="horz" lIns="389953" tIns="194977" rIns="389953" bIns="194977" rtlCol="0"/>
          <a:lstStyle>
            <a:lvl1pPr algn="l">
              <a:defRPr sz="5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19826" y="1"/>
            <a:ext cx="3381248" cy="25641361"/>
          </a:xfrm>
          <a:prstGeom prst="rect">
            <a:avLst/>
          </a:prstGeom>
        </p:spPr>
        <p:txBody>
          <a:bodyPr vert="horz" lIns="389953" tIns="194977" rIns="389953" bIns="194977" rtlCol="0"/>
          <a:lstStyle>
            <a:lvl1pPr algn="r">
              <a:defRPr sz="5100"/>
            </a:lvl1pPr>
          </a:lstStyle>
          <a:p>
            <a:fld id="{E0C8712C-292B-4F5E-952A-C53EE419851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67051038" y="38457188"/>
            <a:ext cx="341904638" cy="192322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389953" tIns="194977" rIns="389953" bIns="1949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80288" y="243592890"/>
            <a:ext cx="6242304" cy="230772214"/>
          </a:xfrm>
          <a:prstGeom prst="rect">
            <a:avLst/>
          </a:prstGeom>
        </p:spPr>
        <p:txBody>
          <a:bodyPr vert="horz" lIns="389953" tIns="194977" rIns="389953" bIns="19497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7096776"/>
            <a:ext cx="3381248" cy="25641361"/>
          </a:xfrm>
          <a:prstGeom prst="rect">
            <a:avLst/>
          </a:prstGeom>
        </p:spPr>
        <p:txBody>
          <a:bodyPr vert="horz" lIns="389953" tIns="194977" rIns="389953" bIns="194977" rtlCol="0" anchor="b"/>
          <a:lstStyle>
            <a:lvl1pPr algn="l">
              <a:defRPr sz="51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19826" y="487096776"/>
            <a:ext cx="3381248" cy="25641361"/>
          </a:xfrm>
          <a:prstGeom prst="rect">
            <a:avLst/>
          </a:prstGeom>
        </p:spPr>
        <p:txBody>
          <a:bodyPr vert="horz" lIns="389953" tIns="194977" rIns="389953" bIns="194977" rtlCol="0" anchor="b"/>
          <a:lstStyle>
            <a:lvl1pPr algn="r">
              <a:defRPr sz="5100"/>
            </a:lvl1pPr>
          </a:lstStyle>
          <a:p>
            <a:fld id="{5577EA90-AC7A-471E-8F6F-1C90E249E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339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BC9C5-5136-9641-A252-E43B86049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1000"/>
            <a:ext cx="9144000" cy="3581400"/>
          </a:xfrm>
        </p:spPr>
        <p:txBody>
          <a:bodyPr anchor="ctr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BD64C9-087C-CC42-B09F-61EC406E84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38600"/>
            <a:ext cx="9144000" cy="1655762"/>
          </a:xfrm>
        </p:spPr>
        <p:txBody>
          <a:bodyPr anchor="ctr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19773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93848-AD2F-7944-92E4-348E9A210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30F60-4E56-6D44-82EE-EFC85FA57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F7B33-2A15-6E40-A24E-45868AA2E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591D-D29B-4608-97BA-305834256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897399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AFFC1-BB75-4D42-898D-E2D23A7AB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7CAC3-040E-FD41-936C-7008AFB2E7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3DAAAF-B9AF-BD48-BB1B-8AC59074F6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6E0E46-E581-D94E-B1DD-163EEEFAD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591D-D29B-4608-97BA-305834256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717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F7773-E76F-2142-A2EB-033E2001E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8076C8-0213-1D4A-9E67-F2645FFEC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FA630F-9F76-9A41-BE93-F5DEDD5A65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386016-60A3-5941-BD21-5031C00FE4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19498B-786B-F141-BFD8-78D2BE112F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16C788-9EE1-164D-AA60-C7F4E13A4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591D-D29B-4608-97BA-305834256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492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59D61-9CF6-C549-806D-C82E1E1CE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9AE884-4735-E045-B992-0720332F95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15542" y="6356350"/>
            <a:ext cx="773431" cy="365125"/>
          </a:xfrm>
        </p:spPr>
        <p:txBody>
          <a:bodyPr/>
          <a:lstStyle/>
          <a:p>
            <a:fld id="{427F8E2D-44F4-47CD-916E-E18DC6554DE1}" type="datetime1">
              <a:rPr lang="en-US" smtClean="0"/>
              <a:t>9/26/2024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25C5D2-29FF-3345-8A25-A92F46AFF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356351"/>
            <a:ext cx="3657600" cy="365125"/>
          </a:xfrm>
        </p:spPr>
        <p:txBody>
          <a:bodyPr/>
          <a:lstStyle/>
          <a:p>
            <a:r>
              <a:rPr lang="en-US"/>
              <a:t>Copyright © 2018 Andrew James Advisory Group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476F35-8469-024D-B0E6-858B85719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591D-D29B-4608-97BA-305834256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278156"/>
      </p:ext>
    </p:extLst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BD6E4B-BEAB-2D45-8D13-776A3B5C7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591D-D29B-4608-97BA-305834256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27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09256-96BB-6743-ADF9-DA24738EB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6F185-AA84-1B42-ACFC-EAB49D98B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68031A-7E50-9A49-BB22-01DDC4471A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64C86F-BEBB-5F46-AE6D-18CFF3E89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591D-D29B-4608-97BA-305834256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8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A7D7722-8BF0-D74B-BE01-7843E2D3484E}"/>
              </a:ext>
            </a:extLst>
          </p:cNvPr>
          <p:cNvCxnSpPr/>
          <p:nvPr/>
        </p:nvCxnSpPr>
        <p:spPr>
          <a:xfrm>
            <a:off x="0" y="6136813"/>
            <a:ext cx="12192000" cy="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9B64E742-5701-4943-8317-D0E6B53D501D}"/>
              </a:ext>
            </a:extLst>
          </p:cNvPr>
          <p:cNvSpPr/>
          <p:nvPr/>
        </p:nvSpPr>
        <p:spPr>
          <a:xfrm>
            <a:off x="0" y="6176964"/>
            <a:ext cx="12192000" cy="6810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CA7F63-B55A-6943-AFE4-7E3594D93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97DDAD-E198-434E-A593-D732C32D1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11022-3237-E943-9394-87C0A49F8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58779" y="6356351"/>
            <a:ext cx="773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44175-EC0E-4698-BB3A-D98B7247D5AC}" type="datetime1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043C1-FD43-7F47-ACC1-0706494E8E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541" y="6356351"/>
            <a:ext cx="2627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2018 Andrew James Advisory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D25220-AF56-294C-9AF6-5C0FBB8F8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92690" y="6356352"/>
            <a:ext cx="12611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A591D-D29B-4608-97BA-30583425618E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A7D7722-8BF0-D74B-BE01-7843E2D3484E}"/>
              </a:ext>
            </a:extLst>
          </p:cNvPr>
          <p:cNvCxnSpPr/>
          <p:nvPr/>
        </p:nvCxnSpPr>
        <p:spPr>
          <a:xfrm>
            <a:off x="0" y="6136813"/>
            <a:ext cx="12192000" cy="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9B64E742-5701-4943-8317-D0E6B53D501D}"/>
              </a:ext>
            </a:extLst>
          </p:cNvPr>
          <p:cNvSpPr/>
          <p:nvPr/>
        </p:nvSpPr>
        <p:spPr>
          <a:xfrm>
            <a:off x="0" y="6176964"/>
            <a:ext cx="12192000" cy="6810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7B8A441A-715B-D344-9C54-D0DD6D495E10}"/>
              </a:ext>
            </a:extLst>
          </p:cNvPr>
          <p:cNvSpPr txBox="1">
            <a:spLocks/>
          </p:cNvSpPr>
          <p:nvPr/>
        </p:nvSpPr>
        <p:spPr>
          <a:xfrm>
            <a:off x="9347201" y="6356350"/>
            <a:ext cx="1261111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 sz="1200">
              <a:latin typeface="Futura Bk BT" panose="020B0502020204020303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A88A3A5-F717-3747-88AF-4790281BBD9E}"/>
              </a:ext>
            </a:extLst>
          </p:cNvPr>
          <p:cNvPicPr>
            <a:picLocks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06763" y="5603082"/>
            <a:ext cx="914400" cy="9144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7C6621D-2980-C98E-FC48-50B8A531DB50}"/>
              </a:ext>
            </a:extLst>
          </p:cNvPr>
          <p:cNvSpPr txBox="1"/>
          <p:nvPr userDrawn="1"/>
        </p:nvSpPr>
        <p:spPr>
          <a:xfrm>
            <a:off x="2838751" y="6384658"/>
            <a:ext cx="3797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© 2024 Andrew James Advisory Group and Affiliates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1EF9DD1-437F-6F11-2944-B872F3B15FAF}"/>
              </a:ext>
            </a:extLst>
          </p:cNvPr>
          <p:cNvSpPr txBox="1">
            <a:spLocks/>
          </p:cNvSpPr>
          <p:nvPr userDrawn="1"/>
        </p:nvSpPr>
        <p:spPr>
          <a:xfrm>
            <a:off x="10026003" y="6361895"/>
            <a:ext cx="1261111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Slide </a:t>
            </a:r>
            <a:fld id="{FC2A591D-D29B-4608-97BA-30583425618E}" type="slidenum">
              <a:rPr lang="en-US" sz="1200" smtClean="0"/>
              <a:pPr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87643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</p:sldLayoutIdLst>
  <p:transition spd="slow">
    <p:wipe dir="r"/>
  </p:transition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rgbClr val="990100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Lindsay.z@andrewjamesadvisory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lindsay.z@andrewjamesadvisory.co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E6F6A-EB82-AA59-9DF3-17A27B94E2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Andrew James Advisory Group</a:t>
            </a:r>
            <a:br>
              <a:rPr lang="en-US" dirty="0"/>
            </a:br>
            <a:r>
              <a:rPr lang="en-US" dirty="0"/>
              <a:t>ISO 55000/1/2/A55K Training</a:t>
            </a:r>
            <a:br>
              <a:rPr lang="en-US" dirty="0"/>
            </a:br>
            <a:r>
              <a:rPr lang="en-US" dirty="0"/>
              <a:t>Benefits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20ACDE-4896-793B-E740-5BC6130A67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869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0E5DF-06ED-DF2D-6A0C-ED1C9B09B8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0999"/>
            <a:ext cx="9144000" cy="3100987"/>
          </a:xfrm>
        </p:spPr>
        <p:txBody>
          <a:bodyPr/>
          <a:lstStyle/>
          <a:p>
            <a:r>
              <a:rPr lang="en-US" dirty="0"/>
              <a:t>Thank you for listening!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649361-D1FA-F951-6C43-A4E8DCED26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2265362"/>
          </a:xfrm>
        </p:spPr>
        <p:txBody>
          <a:bodyPr>
            <a:normAutofit/>
          </a:bodyPr>
          <a:lstStyle/>
          <a:p>
            <a:r>
              <a:rPr lang="en-US" sz="2400" dirty="0"/>
              <a:t>Contact us at:</a:t>
            </a:r>
          </a:p>
          <a:p>
            <a:r>
              <a:rPr lang="en-US" sz="2000" dirty="0">
                <a:hlinkClick r:id="rId2"/>
              </a:rPr>
              <a:t>lindsay.z@andrewjamesadvisory.com</a:t>
            </a:r>
            <a:endParaRPr lang="en-US" sz="2000" dirty="0"/>
          </a:p>
          <a:p>
            <a:r>
              <a:rPr lang="en-US" dirty="0"/>
              <a:t>470-485-3060</a:t>
            </a:r>
          </a:p>
        </p:txBody>
      </p:sp>
    </p:spTree>
    <p:extLst>
      <p:ext uri="{BB962C8B-B14F-4D97-AF65-F5344CB8AC3E}">
        <p14:creationId xmlns:p14="http://schemas.microsoft.com/office/powerpoint/2010/main" val="4109778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64281" y="461277"/>
            <a:ext cx="9094355" cy="58477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3800" dirty="0"/>
              <a:t>Training provides competitive advantage</a:t>
            </a:r>
            <a:endParaRPr lang="en-US" sz="2400" i="1" dirty="0"/>
          </a:p>
        </p:txBody>
      </p:sp>
      <p:sp>
        <p:nvSpPr>
          <p:cNvPr id="3" name="object 3"/>
          <p:cNvSpPr txBox="1"/>
          <p:nvPr/>
        </p:nvSpPr>
        <p:spPr>
          <a:xfrm>
            <a:off x="2133600" y="4419600"/>
            <a:ext cx="7002780" cy="1553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17955" marR="6985" indent="-1405890" algn="r"/>
            <a:r>
              <a:rPr sz="2400" b="1" i="1" spc="-5">
                <a:latin typeface="Arial"/>
                <a:cs typeface="Arial"/>
              </a:rPr>
              <a:t>“</a:t>
            </a:r>
            <a:r>
              <a:rPr sz="2400" spc="-5">
                <a:latin typeface="Arial"/>
                <a:cs typeface="Arial"/>
              </a:rPr>
              <a:t>An organization's ability </a:t>
            </a:r>
            <a:r>
              <a:rPr sz="2400">
                <a:latin typeface="Arial"/>
                <a:cs typeface="Arial"/>
              </a:rPr>
              <a:t>to </a:t>
            </a:r>
            <a:r>
              <a:rPr sz="2400" spc="-5">
                <a:latin typeface="Arial"/>
                <a:cs typeface="Arial"/>
              </a:rPr>
              <a:t>learn, and</a:t>
            </a:r>
            <a:r>
              <a:rPr sz="2400" spc="120">
                <a:latin typeface="Arial"/>
                <a:cs typeface="Arial"/>
              </a:rPr>
              <a:t> </a:t>
            </a:r>
            <a:r>
              <a:rPr sz="2400" spc="-5">
                <a:latin typeface="Arial"/>
                <a:cs typeface="Arial"/>
              </a:rPr>
              <a:t>translate</a:t>
            </a:r>
            <a:r>
              <a:rPr sz="2400" spc="5">
                <a:latin typeface="Arial"/>
                <a:cs typeface="Arial"/>
              </a:rPr>
              <a:t> </a:t>
            </a:r>
            <a:r>
              <a:rPr sz="2400">
                <a:latin typeface="Arial"/>
                <a:cs typeface="Arial"/>
              </a:rPr>
              <a:t>that  </a:t>
            </a:r>
            <a:r>
              <a:rPr sz="2400" spc="-5">
                <a:latin typeface="Arial"/>
                <a:cs typeface="Arial"/>
              </a:rPr>
              <a:t>learning into action </a:t>
            </a:r>
            <a:r>
              <a:rPr sz="2400" spc="-25">
                <a:latin typeface="Arial"/>
                <a:cs typeface="Arial"/>
              </a:rPr>
              <a:t>rapidly, </a:t>
            </a:r>
            <a:r>
              <a:rPr sz="2400" spc="-5">
                <a:latin typeface="Arial"/>
                <a:cs typeface="Arial"/>
              </a:rPr>
              <a:t>is </a:t>
            </a:r>
            <a:r>
              <a:rPr sz="2400">
                <a:latin typeface="Arial"/>
                <a:cs typeface="Arial"/>
              </a:rPr>
              <a:t>the</a:t>
            </a:r>
            <a:r>
              <a:rPr sz="2400" spc="95">
                <a:latin typeface="Arial"/>
                <a:cs typeface="Arial"/>
              </a:rPr>
              <a:t> </a:t>
            </a:r>
            <a:r>
              <a:rPr sz="2400" spc="-5">
                <a:latin typeface="Arial"/>
                <a:cs typeface="Arial"/>
              </a:rPr>
              <a:t>ultimate</a:t>
            </a:r>
            <a:endParaRPr sz="2400">
              <a:latin typeface="Arial"/>
              <a:cs typeface="Arial"/>
            </a:endParaRPr>
          </a:p>
          <a:p>
            <a:pPr marR="5715" algn="r"/>
            <a:r>
              <a:rPr sz="2400" spc="-5">
                <a:latin typeface="Arial"/>
                <a:cs typeface="Arial"/>
              </a:rPr>
              <a:t>competitive</a:t>
            </a:r>
            <a:r>
              <a:rPr sz="2400">
                <a:latin typeface="Arial"/>
                <a:cs typeface="Arial"/>
              </a:rPr>
              <a:t> </a:t>
            </a:r>
            <a:r>
              <a:rPr sz="2400" spc="-5">
                <a:latin typeface="Arial"/>
                <a:cs typeface="Arial"/>
              </a:rPr>
              <a:t>advantage.</a:t>
            </a:r>
            <a:r>
              <a:rPr sz="2400" b="1" i="1" spc="-5">
                <a:latin typeface="Arial"/>
                <a:cs typeface="Arial"/>
              </a:rPr>
              <a:t>”</a:t>
            </a:r>
            <a:endParaRPr sz="2400">
              <a:latin typeface="Arial"/>
              <a:cs typeface="Arial"/>
            </a:endParaRPr>
          </a:p>
          <a:p>
            <a:pPr marR="5080" algn="r">
              <a:spcBef>
                <a:spcPts val="575"/>
              </a:spcBef>
            </a:pPr>
            <a:r>
              <a:rPr sz="2400" b="1" i="1" spc="-5">
                <a:latin typeface="Arial"/>
                <a:cs typeface="Arial"/>
              </a:rPr>
              <a:t>Jack</a:t>
            </a:r>
            <a:r>
              <a:rPr sz="2400" b="1" i="1" spc="-85">
                <a:latin typeface="Arial"/>
                <a:cs typeface="Arial"/>
              </a:rPr>
              <a:t> </a:t>
            </a:r>
            <a:r>
              <a:rPr sz="2400" b="1" i="1" spc="-10">
                <a:latin typeface="Arial"/>
                <a:cs typeface="Arial"/>
              </a:rPr>
              <a:t>Welch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1610F4E-8BA0-1E4A-8D1A-6430E9528E46}"/>
              </a:ext>
            </a:extLst>
          </p:cNvPr>
          <p:cNvGrpSpPr/>
          <p:nvPr/>
        </p:nvGrpSpPr>
        <p:grpSpPr>
          <a:xfrm>
            <a:off x="1523999" y="1600200"/>
            <a:ext cx="9167192" cy="2667000"/>
            <a:chOff x="-1" y="1600200"/>
            <a:chExt cx="9167192" cy="2667000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CB4233C-3543-FB49-BDC6-7E4713E45A79}"/>
                </a:ext>
              </a:extLst>
            </p:cNvPr>
            <p:cNvSpPr txBox="1"/>
            <p:nvPr/>
          </p:nvSpPr>
          <p:spPr>
            <a:xfrm>
              <a:off x="3949148" y="2128630"/>
              <a:ext cx="184731" cy="369332"/>
            </a:xfrm>
            <a:prstGeom prst="rect">
              <a:avLst/>
            </a:prstGeom>
            <a:solidFill>
              <a:srgbClr val="C00000">
                <a:alpha val="5000"/>
              </a:srgbClr>
            </a:solidFill>
          </p:spPr>
          <p:txBody>
            <a:bodyPr wrap="none" rtlCol="0">
              <a:spAutoFit/>
            </a:bodyPr>
            <a:lstStyle/>
            <a:p>
              <a:endParaRPr lang="en-US"/>
            </a:p>
          </p:txBody>
        </p:sp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99AFA0D8-5F3B-044E-B144-07DFC9A4720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191" y="1600200"/>
              <a:ext cx="9144000" cy="2667000"/>
            </a:xfrm>
            <a:prstGeom prst="rect">
              <a:avLst/>
            </a:prstGeom>
            <a:solidFill>
              <a:srgbClr val="C00000">
                <a:alpha val="5000"/>
              </a:srgbClr>
            </a:solidFill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D21B2EA-D163-6143-8886-13E627A2A1CD}"/>
                </a:ext>
              </a:extLst>
            </p:cNvPr>
            <p:cNvSpPr/>
            <p:nvPr/>
          </p:nvSpPr>
          <p:spPr>
            <a:xfrm>
              <a:off x="-1" y="1600200"/>
              <a:ext cx="9144001" cy="2667000"/>
            </a:xfrm>
            <a:prstGeom prst="rect">
              <a:avLst/>
            </a:prstGeom>
            <a:solidFill>
              <a:srgbClr val="C00000">
                <a:alpha val="22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591D-D29B-4608-97BA-30583425618E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3D52-0203-63D3-64F7-6537C8DF6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AJAG’s ISO-centered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A574D-EEC8-4464-0E09-1CFF575EE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3200" dirty="0">
                <a:solidFill>
                  <a:srgbClr val="990100"/>
                </a:solidFill>
              </a:rPr>
              <a:t>Unlike many other asset management training programs, AJAG’s concentrates on the ISO 55000 suite of standards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5F57D-4B51-6CF9-60EE-A38027ED1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591D-D29B-4608-97BA-30583425618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03640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069F7-44E1-8106-7112-5F8572C05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AJAG’s Top-down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397FD-8D25-FD82-D163-B1BD2A9F9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800" dirty="0">
                <a:solidFill>
                  <a:srgbClr val="990100"/>
                </a:solidFill>
              </a:rPr>
              <a:t>AJAG’s course approaches asset management from a management perspective 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2800" dirty="0"/>
          </a:p>
          <a:p>
            <a:r>
              <a:rPr lang="en-US" dirty="0"/>
              <a:t>Some other well-known programs begin with the assets themselves</a:t>
            </a:r>
          </a:p>
          <a:p>
            <a:r>
              <a:rPr lang="en-US" dirty="0"/>
              <a:t>While this includes excellent detail on important engineering and maintenance issues, it means their courses are less interesting to managers and executives</a:t>
            </a:r>
          </a:p>
          <a:p>
            <a:r>
              <a:rPr lang="en-US" dirty="0"/>
              <a:t>If managers and executives aren’t educated in Asset Management concepts, it will be more difficult to involve them in organization-wide asset management issues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77268B-1A83-F600-93FE-3BD126424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591D-D29B-4608-97BA-30583425618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1288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Top-down view of asset management provides value 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ISO 55000 provides a top-down view</a:t>
            </a:r>
          </a:p>
          <a:p>
            <a:pPr lvl="1"/>
            <a:r>
              <a:rPr lang="en-US" sz="2400" dirty="0"/>
              <a:t>Outcome-based rather than process-based</a:t>
            </a:r>
          </a:p>
          <a:p>
            <a:pPr lvl="1"/>
            <a:r>
              <a:rPr lang="en-US" sz="2400" dirty="0"/>
              <a:t>SAMP is the foundation</a:t>
            </a:r>
          </a:p>
          <a:p>
            <a:pPr lvl="1"/>
            <a:r>
              <a:rPr lang="en-US" sz="2400" dirty="0"/>
              <a:t>Takes into account the interests of all stakeholders</a:t>
            </a:r>
          </a:p>
          <a:p>
            <a:pPr lvl="1"/>
            <a:r>
              <a:rPr lang="en-US" sz="2400" dirty="0"/>
              <a:t>Requires alignment of asset management objectives with organizational objectives</a:t>
            </a:r>
          </a:p>
          <a:p>
            <a:pPr lvl="1"/>
            <a:r>
              <a:rPr lang="en-US" sz="2400" dirty="0"/>
              <a:t>Comprehensive documentation, inherent in the standard, provides greatly improved audit support</a:t>
            </a:r>
          </a:p>
          <a:p>
            <a:pPr lvl="1"/>
            <a:r>
              <a:rPr lang="en-US" sz="2400" dirty="0"/>
              <a:t>Includes requirements for continual improvement </a:t>
            </a:r>
          </a:p>
        </p:txBody>
      </p:sp>
    </p:spTree>
    <p:extLst>
      <p:ext uri="{BB962C8B-B14F-4D97-AF65-F5344CB8AC3E}">
        <p14:creationId xmlns:p14="http://schemas.microsoft.com/office/powerpoint/2010/main" val="3789241792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EC77A-FC1A-462B-98EF-B0CAB78AF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ISO 55000/1/2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311F4-A9DA-FFAF-7F4A-DD09E4396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Establish a common vocabulary around the topic of assets and asset management</a:t>
            </a:r>
          </a:p>
          <a:p>
            <a:pPr lvl="1"/>
            <a:r>
              <a:rPr lang="en-US" dirty="0"/>
              <a:t>Many project failures can be attributed to poor, or lack of, communication</a:t>
            </a:r>
          </a:p>
          <a:p>
            <a:pPr lvl="1"/>
            <a:r>
              <a:rPr lang="en-US" dirty="0"/>
              <a:t>The English languages has over 200,000 words, but the average English speaker has a vocabulary between 1000 and 2000, making miscommunication common</a:t>
            </a:r>
          </a:p>
          <a:p>
            <a:r>
              <a:rPr lang="en-US" dirty="0"/>
              <a:t>Create understanding of the structure of a management system and how it links: </a:t>
            </a:r>
          </a:p>
          <a:p>
            <a:pPr lvl="1"/>
            <a:r>
              <a:rPr lang="en-US" dirty="0"/>
              <a:t>Asset management to organizational goals and objectives</a:t>
            </a:r>
          </a:p>
          <a:p>
            <a:pPr lvl="1"/>
            <a:r>
              <a:rPr lang="en-US" dirty="0"/>
              <a:t>Financial asset valuation to operational asset valuation</a:t>
            </a:r>
          </a:p>
          <a:p>
            <a:pPr lvl="1"/>
            <a:r>
              <a:rPr lang="en-US" dirty="0"/>
              <a:t>Cross-department goals and objectives</a:t>
            </a:r>
          </a:p>
          <a:p>
            <a:pPr lvl="1"/>
            <a:r>
              <a:rPr lang="en-US" dirty="0"/>
              <a:t>Asset management plans with the interests of stakeholders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5A4727-D660-4C64-6CEF-56827E616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591D-D29B-4608-97BA-30583425618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313440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825E0-945A-7DD4-4B95-16F565FF7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ISO 55000/1/2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8856F-F445-CE3E-30F1-69758D3ADF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Prepare team members for Asset Management initiatives</a:t>
            </a:r>
          </a:p>
          <a:p>
            <a:pPr lvl="1"/>
            <a:r>
              <a:rPr lang="en-US" dirty="0"/>
              <a:t>Whether or not your organization plans to certify to ISO 55001, having everyone on the same page ready to make a running start is invaluable</a:t>
            </a:r>
          </a:p>
          <a:p>
            <a:r>
              <a:rPr lang="en-US" dirty="0"/>
              <a:t>Prepare team members for ALN A55K certification</a:t>
            </a:r>
          </a:p>
          <a:p>
            <a:pPr lvl="1"/>
            <a:r>
              <a:rPr lang="en-US" dirty="0"/>
              <a:t>With A55K certification, your team has an acknowledged certificate of expertise in ISO 55000</a:t>
            </a:r>
          </a:p>
          <a:p>
            <a:pPr lvl="1"/>
            <a:r>
              <a:rPr lang="en-US" dirty="0"/>
              <a:t>This can be particularly valuable for consulting firms, outsources services providers, and internal service departments</a:t>
            </a:r>
          </a:p>
          <a:p>
            <a:pPr lvl="1"/>
            <a:r>
              <a:rPr lang="en-US" dirty="0"/>
              <a:t>A55K certificate holders become part of a larger community of asset management professionals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64357F-A3F6-510A-2B52-674C37A2F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591D-D29B-4608-97BA-30583425618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8011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23335-C940-13FA-78F6-40B8FA91F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Training Schedules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3FEE6-0C99-4D3E-24EC-55CF4626C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en-US" dirty="0"/>
              <a:t>AJAG is currently enrolling students for November 4-15, 2024 and January 13-24 2025 online classes</a:t>
            </a:r>
          </a:p>
          <a:p>
            <a:pPr lvl="1">
              <a:lnSpc>
                <a:spcPct val="114000"/>
              </a:lnSpc>
            </a:pPr>
            <a:r>
              <a:rPr lang="en-US" dirty="0"/>
              <a:t>Enrollment for November closes soon, don’t delay!</a:t>
            </a:r>
          </a:p>
          <a:p>
            <a:pPr lvl="1">
              <a:lnSpc>
                <a:spcPct val="114000"/>
              </a:lnSpc>
            </a:pPr>
            <a:r>
              <a:rPr lang="en-US" dirty="0"/>
              <a:t>Contact Lindsay Ziegler at </a:t>
            </a:r>
            <a:r>
              <a:rPr lang="en-US" dirty="0">
                <a:hlinkClick r:id="rId2"/>
              </a:rPr>
              <a:t>lindsay.z@andrewjamesadvisory.com</a:t>
            </a:r>
            <a:r>
              <a:rPr lang="en-US" dirty="0"/>
              <a:t> or 470-485-3060</a:t>
            </a:r>
          </a:p>
          <a:p>
            <a:pPr lvl="1">
              <a:lnSpc>
                <a:spcPct val="114000"/>
              </a:lnSpc>
            </a:pPr>
            <a:r>
              <a:rPr lang="en-US" dirty="0"/>
              <a:t>Or click on the links in the chat</a:t>
            </a:r>
          </a:p>
          <a:p>
            <a:pPr>
              <a:lnSpc>
                <a:spcPct val="114000"/>
              </a:lnSpc>
            </a:pPr>
            <a:r>
              <a:rPr lang="en-US" dirty="0"/>
              <a:t>We are now also able to provide 3-day in-house training on request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27CAB8-AEF0-7EFF-37B8-9C2ED6597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591D-D29B-4608-97BA-30583425618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813917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94ED3-DDE9-7860-727D-65F3EA1DB5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36AA2E-BC0B-276E-BC95-0A549C57A5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141154"/>
      </p:ext>
    </p:extLst>
  </p:cSld>
  <p:clrMapOvr>
    <a:masterClrMapping/>
  </p:clrMapOvr>
</p:sld>
</file>

<file path=ppt/theme/theme1.xml><?xml version="1.0" encoding="utf-8"?>
<a:theme xmlns:a="http://schemas.openxmlformats.org/drawingml/2006/main" name="AJAG copyright righ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Futura Bk BT"/>
        <a:ea typeface=""/>
        <a:cs typeface=""/>
      </a:majorFont>
      <a:minorFont>
        <a:latin typeface="Futura Bk B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JAG copyright right" id="{191D1F08-ABAD-44E4-B26D-75E397CA329A}" vid="{242B464C-19BE-4FCF-8DEC-00C2C3C7F10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0e3c34ef-950c-40e2-b7c3-99145fb7beab" xsi:nil="true"/>
    <SharedWithUsers xmlns="2fb3b5ff-009a-4582-b637-ae968431d447">
      <UserInfo>
        <DisplayName>Boyd Beal</DisplayName>
        <AccountId>66</AccountId>
        <AccountType/>
      </UserInfo>
      <UserInfo>
        <DisplayName>Richard uytdewilligen</DisplayName>
        <AccountId>11</AccountId>
        <AccountType/>
      </UserInfo>
      <UserInfo>
        <DisplayName>Tia Maragos</DisplayName>
        <AccountId>72</AccountId>
        <AccountType/>
      </UserInfo>
    </SharedWithUsers>
    <_Flow_SignoffStatus xmlns="0e3c34ef-950c-40e2-b7c3-99145fb7beab" xsi:nil="true"/>
    <Description xmlns="0e3c34ef-950c-40e2-b7c3-99145fb7bea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60145B02C274697BB2ACD5509EC1F" ma:contentTypeVersion="19" ma:contentTypeDescription="Create a new document." ma:contentTypeScope="" ma:versionID="d9d2ac5656606062eabd0953c00491f0">
  <xsd:schema xmlns:xsd="http://www.w3.org/2001/XMLSchema" xmlns:xs="http://www.w3.org/2001/XMLSchema" xmlns:p="http://schemas.microsoft.com/office/2006/metadata/properties" xmlns:ns2="0e3c34ef-950c-40e2-b7c3-99145fb7beab" xmlns:ns3="2fb3b5ff-009a-4582-b637-ae968431d447" targetNamespace="http://schemas.microsoft.com/office/2006/metadata/properties" ma:root="true" ma:fieldsID="f146ee0ea43ae73ba515f8caaee1483d" ns2:_="" ns3:_="">
    <xsd:import namespace="0e3c34ef-950c-40e2-b7c3-99145fb7beab"/>
    <xsd:import namespace="2fb3b5ff-009a-4582-b637-ae968431d447"/>
    <xsd:element name="properties">
      <xsd:complexType>
        <xsd:sequence>
          <xsd:element name="documentManagement">
            <xsd:complexType>
              <xsd:all>
                <xsd:element ref="ns2: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2:_Flow_SignoffStatus" minOccurs="0"/>
                <xsd:element ref="ns2:MediaServiceAutoKeyPoints" minOccurs="0"/>
                <xsd:element ref="ns2:MediaServiceKeyPoints" minOccurs="0"/>
                <xsd:element ref="ns2:Descrip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3c34ef-950c-40e2-b7c3-99145fb7beab" elementFormDefault="qualified">
    <xsd:import namespace="http://schemas.microsoft.com/office/2006/documentManagement/types"/>
    <xsd:import namespace="http://schemas.microsoft.com/office/infopath/2007/PartnerControls"/>
    <xsd:element name="Date" ma:index="4" nillable="true" ma:displayName="Date" ma:format="DateOnly" ma:internalName="Date" ma:readOnly="false">
      <xsd:simpleType>
        <xsd:restriction base="dms:DateTim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_Flow_SignoffStatus" ma:index="19" nillable="true" ma:displayName="Sign-off status" ma:internalName="_x0024_Resources_x003a_core_x002c_Signoff_Status_x003b_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escription" ma:index="22" nillable="true" ma:displayName="Description" ma:format="Dropdown" ma:internalName="Description">
      <xsd:simpleType>
        <xsd:restriction base="dms:Text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b3b5ff-009a-4582-b637-ae968431d44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F4FB86-9D2C-4CA8-94EC-16284AC17F26}">
  <ds:schemaRefs>
    <ds:schemaRef ds:uri="http://purl.org/dc/dcmitype/"/>
    <ds:schemaRef ds:uri="http://www.w3.org/XML/1998/namespace"/>
    <ds:schemaRef ds:uri="http://purl.org/dc/terms/"/>
    <ds:schemaRef ds:uri="http://schemas.microsoft.com/office/2006/metadata/properties"/>
    <ds:schemaRef ds:uri="0e3c34ef-950c-40e2-b7c3-99145fb7beab"/>
    <ds:schemaRef ds:uri="http://schemas.microsoft.com/office/2006/documentManagement/types"/>
    <ds:schemaRef ds:uri="2fb3b5ff-009a-4582-b637-ae968431d447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427BBD71-90E1-479C-9DAF-82C03BB586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3c34ef-950c-40e2-b7c3-99145fb7beab"/>
    <ds:schemaRef ds:uri="2fb3b5ff-009a-4582-b637-ae968431d4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060F853-838D-46CB-ACFB-B077BCA7158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AJAG copyright right</Template>
  <TotalTime>15647</TotalTime>
  <Words>455</Words>
  <Application>Microsoft Office PowerPoint</Application>
  <PresentationFormat>Widescreen</PresentationFormat>
  <Paragraphs>54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Futura Bk BT</vt:lpstr>
      <vt:lpstr>AJAG copyright right</vt:lpstr>
      <vt:lpstr>Andrew James Advisory Group ISO 55000/1/2/A55K Training Benefits</vt:lpstr>
      <vt:lpstr>Training provides competitive advantage</vt:lpstr>
      <vt:lpstr>AJAG’s ISO-centered Training</vt:lpstr>
      <vt:lpstr>AJAG’s Top-down Approach</vt:lpstr>
      <vt:lpstr>Top-down view of asset management provides value  </vt:lpstr>
      <vt:lpstr>Benefits of ISO 55000/1/2 Training</vt:lpstr>
      <vt:lpstr>Benefits of ISO 55000/1/2 Training</vt:lpstr>
      <vt:lpstr>Current Training Schedules</vt:lpstr>
      <vt:lpstr>Questions?</vt:lpstr>
      <vt:lpstr>Thank you for listening!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ISO 55000 and the Value of Asset Management 2 Day Course Instructor: James M. Dieter, MIAM, CPPM CF</dc:title>
  <dc:creator>Jim</dc:creator>
  <cp:lastModifiedBy>Lindsay Ziegler</cp:lastModifiedBy>
  <cp:revision>204</cp:revision>
  <cp:lastPrinted>2019-05-24T16:03:32Z</cp:lastPrinted>
  <dcterms:modified xsi:type="dcterms:W3CDTF">2024-09-26T14:34:53Z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0x010100DAC60145B02C274697BB2ACD5509EC1F</vt:lpwstr>
  </property>
  <property fmtid="{D5CDD505-2E9C-101B-9397-08002B2CF9AE}" pid="3" name="AuthorIds_UIVersion_512">
    <vt:lpwstr>71</vt:lpwstr>
  </property>
</Properties>
</file>